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CC7B53B-899A-2E41-A83E-5C1F9CFCAC0E}"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18435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CC7B53B-899A-2E41-A83E-5C1F9CFCAC0E}"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418121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CC7B53B-899A-2E41-A83E-5C1F9CFCAC0E}"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164929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CC7B53B-899A-2E41-A83E-5C1F9CFCAC0E}"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33380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CC7B53B-899A-2E41-A83E-5C1F9CFCAC0E}"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285852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CC7B53B-899A-2E41-A83E-5C1F9CFCAC0E}"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396334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CC7B53B-899A-2E41-A83E-5C1F9CFCAC0E}" type="datetimeFigureOut">
              <a:rPr lang="en-US" smtClean="0"/>
              <a:pPr/>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23611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CC7B53B-899A-2E41-A83E-5C1F9CFCAC0E}" type="datetimeFigureOut">
              <a:rPr lang="en-US" smtClean="0"/>
              <a:pPr/>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176898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7B53B-899A-2E41-A83E-5C1F9CFCAC0E}" type="datetimeFigureOut">
              <a:rPr lang="en-US" smtClean="0"/>
              <a:pPr/>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160784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CC7B53B-899A-2E41-A83E-5C1F9CFCAC0E}"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5589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CC7B53B-899A-2E41-A83E-5C1F9CFCAC0E}" type="datetimeFigureOut">
              <a:rPr lang="en-US" smtClean="0"/>
              <a:pPr/>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2E41B-0C6B-7A45-A14C-D5E0A74FC44F}" type="slidenum">
              <a:rPr lang="en-US" smtClean="0"/>
              <a:pPr/>
              <a:t>‹#›</a:t>
            </a:fld>
            <a:endParaRPr lang="en-US"/>
          </a:p>
        </p:txBody>
      </p:sp>
    </p:spTree>
    <p:extLst>
      <p:ext uri="{BB962C8B-B14F-4D97-AF65-F5344CB8AC3E}">
        <p14:creationId xmlns:p14="http://schemas.microsoft.com/office/powerpoint/2010/main" xmlns="" val="412686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7B53B-899A-2E41-A83E-5C1F9CFCAC0E}" type="datetimeFigureOut">
              <a:rPr lang="en-US" smtClean="0"/>
              <a:pPr/>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2E41B-0C6B-7A45-A14C-D5E0A74FC44F}" type="slidenum">
              <a:rPr lang="en-US" smtClean="0"/>
              <a:pPr/>
              <a:t>‹#›</a:t>
            </a:fld>
            <a:endParaRPr lang="en-US"/>
          </a:p>
        </p:txBody>
      </p:sp>
      <p:pic>
        <p:nvPicPr>
          <p:cNvPr id="7" name="Picture 6" descr="Screen Shot 2013-12-11 at 19.11.21.png"/>
          <p:cNvPicPr>
            <a:picLocks noChangeAspect="1"/>
          </p:cNvPicPr>
          <p:nvPr userDrawn="1"/>
        </p:nvPicPr>
        <p:blipFill>
          <a:blip r:embed="rId13">
            <a:alphaModFix amt="51000"/>
            <a:extLst>
              <a:ext uri="{28A0092B-C50C-407E-A947-70E740481C1C}">
                <a14:useLocalDpi xmlns:a14="http://schemas.microsoft.com/office/drawing/2010/main" xmlns="" val="0"/>
              </a:ext>
            </a:extLst>
          </a:blip>
          <a:stretch>
            <a:fillRect/>
          </a:stretch>
        </p:blipFill>
        <p:spPr>
          <a:xfrm>
            <a:off x="0" y="0"/>
            <a:ext cx="9144000" cy="6744595"/>
          </a:xfrm>
          <a:prstGeom prst="rect">
            <a:avLst/>
          </a:prstGeom>
        </p:spPr>
      </p:pic>
    </p:spTree>
    <p:extLst>
      <p:ext uri="{BB962C8B-B14F-4D97-AF65-F5344CB8AC3E}">
        <p14:creationId xmlns:p14="http://schemas.microsoft.com/office/powerpoint/2010/main" xmlns="" val="26818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11 at 19.09.40.png"/>
          <p:cNvPicPr>
            <a:picLocks noChangeAspect="1"/>
          </p:cNvPicPr>
          <p:nvPr/>
        </p:nvPicPr>
        <p:blipFill>
          <a:blip r:embed="rId2">
            <a:alphaModFix amt="73000"/>
            <a:extLst>
              <a:ext uri="{BEBA8EAE-BF5A-486C-A8C5-ECC9F3942E4B}">
                <a14:imgProps xmlns:a14="http://schemas.microsoft.com/office/drawing/2010/main" xmlns="">
                  <a14:imgLayer r:embed="rId3">
                    <a14:imgEffect>
                      <a14:artisticGlass/>
                    </a14:imgEffect>
                  </a14:imgLayer>
                </a14:imgProps>
              </a:ext>
              <a:ext uri="{28A0092B-C50C-407E-A947-70E740481C1C}">
                <a14:useLocalDpi xmlns:a14="http://schemas.microsoft.com/office/drawing/2010/main" xmlns="" val="0"/>
              </a:ext>
            </a:extLst>
          </a:blip>
          <a:stretch>
            <a:fillRect/>
          </a:stretch>
        </p:blipFill>
        <p:spPr>
          <a:xfrm>
            <a:off x="1" y="0"/>
            <a:ext cx="9178150" cy="6857999"/>
          </a:xfrm>
          <a:prstGeom prst="rect">
            <a:avLst/>
          </a:prstGeom>
        </p:spPr>
      </p:pic>
      <p:sp>
        <p:nvSpPr>
          <p:cNvPr id="2" name="Title 1"/>
          <p:cNvSpPr>
            <a:spLocks noGrp="1"/>
          </p:cNvSpPr>
          <p:nvPr>
            <p:ph type="ctrTitle"/>
          </p:nvPr>
        </p:nvSpPr>
        <p:spPr>
          <a:xfrm>
            <a:off x="683568" y="1556792"/>
            <a:ext cx="7772400" cy="1470025"/>
          </a:xfrm>
        </p:spPr>
        <p:txBody>
          <a:bodyPr/>
          <a:lstStyle/>
          <a:p>
            <a:r>
              <a:rPr lang="en-GB" dirty="0" smtClean="0"/>
              <a:t>The Chinese Man and His Kite Hat</a:t>
            </a:r>
            <a:endParaRPr lang="en-GB" dirty="0"/>
          </a:p>
        </p:txBody>
      </p:sp>
      <p:pic>
        <p:nvPicPr>
          <p:cNvPr id="5" name="Picture 4" descr="Screen Shot 2013-12-11 at 19.18.44.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854"/>
            <a:ext cx="1181100" cy="1206500"/>
          </a:xfrm>
          <a:prstGeom prst="rect">
            <a:avLst/>
          </a:prstGeom>
        </p:spPr>
      </p:pic>
    </p:spTree>
    <p:extLst>
      <p:ext uri="{BB962C8B-B14F-4D97-AF65-F5344CB8AC3E}">
        <p14:creationId xmlns:p14="http://schemas.microsoft.com/office/powerpoint/2010/main" xmlns="" val="141572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Cast</a:t>
            </a:r>
            <a:endParaRPr lang="en-GB" dirty="0"/>
          </a:p>
        </p:txBody>
      </p:sp>
      <p:sp>
        <p:nvSpPr>
          <p:cNvPr id="3" name="Content Placeholder 2"/>
          <p:cNvSpPr>
            <a:spLocks noGrp="1"/>
          </p:cNvSpPr>
          <p:nvPr>
            <p:ph idx="1"/>
          </p:nvPr>
        </p:nvSpPr>
        <p:spPr/>
        <p:txBody>
          <a:bodyPr>
            <a:normAutofit fontScale="92500" lnSpcReduction="20000"/>
          </a:bodyPr>
          <a:lstStyle/>
          <a:p>
            <a:r>
              <a:rPr lang="en-GB" i="1" dirty="0" smtClean="0"/>
              <a:t>The Narrator (A Story-Teller pretending to read out of a big story book)..</a:t>
            </a:r>
          </a:p>
          <a:p>
            <a:r>
              <a:rPr lang="en-GB" dirty="0" smtClean="0"/>
              <a:t>The Chinese Man -  Wu Yang</a:t>
            </a:r>
          </a:p>
          <a:p>
            <a:r>
              <a:rPr lang="en-GB" dirty="0" smtClean="0"/>
              <a:t>The Chinese Wife -  Su Yin</a:t>
            </a:r>
          </a:p>
          <a:p>
            <a:r>
              <a:rPr lang="en-GB" dirty="0" smtClean="0"/>
              <a:t>Three Children – Mo, Po, Li</a:t>
            </a:r>
          </a:p>
          <a:p>
            <a:r>
              <a:rPr lang="en-GB" dirty="0" smtClean="0"/>
              <a:t>Two farmers – Feng and </a:t>
            </a:r>
            <a:r>
              <a:rPr lang="en-GB" dirty="0" err="1" smtClean="0"/>
              <a:t>Shui</a:t>
            </a:r>
            <a:endParaRPr lang="en-GB" dirty="0" smtClean="0"/>
          </a:p>
          <a:p>
            <a:r>
              <a:rPr lang="en-GB" dirty="0" smtClean="0"/>
              <a:t>The Boss – </a:t>
            </a:r>
            <a:r>
              <a:rPr lang="en-GB" dirty="0" err="1" smtClean="0"/>
              <a:t>Ning</a:t>
            </a:r>
            <a:r>
              <a:rPr lang="en-GB" dirty="0" smtClean="0"/>
              <a:t> Fu</a:t>
            </a:r>
          </a:p>
          <a:p>
            <a:r>
              <a:rPr lang="en-GB" dirty="0" smtClean="0"/>
              <a:t>Person </a:t>
            </a:r>
            <a:r>
              <a:rPr lang="en-GB" sz="3900" b="1" u="sng" dirty="0" smtClean="0"/>
              <a:t>dressed</a:t>
            </a:r>
            <a:r>
              <a:rPr lang="en-GB" dirty="0" smtClean="0"/>
              <a:t> as a tree with branches and leaves</a:t>
            </a:r>
          </a:p>
          <a:p>
            <a:r>
              <a:rPr lang="en-GB" dirty="0" smtClean="0"/>
              <a:t>Workers – (Rest of the class)</a:t>
            </a:r>
          </a:p>
          <a:p>
            <a:endParaRPr lang="en-GB" i="1" dirty="0"/>
          </a:p>
        </p:txBody>
      </p:sp>
    </p:spTree>
    <p:extLst>
      <p:ext uri="{BB962C8B-B14F-4D97-AF65-F5344CB8AC3E}">
        <p14:creationId xmlns:p14="http://schemas.microsoft.com/office/powerpoint/2010/main" xmlns="" val="56785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977"/>
            <a:ext cx="8229600" cy="1143000"/>
          </a:xfrm>
        </p:spPr>
        <p:txBody>
          <a:bodyPr/>
          <a:lstStyle/>
          <a:p>
            <a:r>
              <a:rPr lang="en-GB" dirty="0" smtClean="0"/>
              <a:t>Scene 1 – At Home</a:t>
            </a:r>
            <a:endParaRPr lang="en-GB" dirty="0"/>
          </a:p>
        </p:txBody>
      </p:sp>
      <p:sp>
        <p:nvSpPr>
          <p:cNvPr id="3" name="Content Placeholder 2"/>
          <p:cNvSpPr>
            <a:spLocks noGrp="1"/>
          </p:cNvSpPr>
          <p:nvPr>
            <p:ph idx="1"/>
          </p:nvPr>
        </p:nvSpPr>
        <p:spPr>
          <a:xfrm>
            <a:off x="971600" y="2192090"/>
            <a:ext cx="7643192" cy="3384375"/>
          </a:xfrm>
        </p:spPr>
        <p:txBody>
          <a:bodyPr>
            <a:normAutofit fontScale="92500" lnSpcReduction="10000"/>
          </a:bodyPr>
          <a:lstStyle/>
          <a:p>
            <a:pPr lvl="1"/>
            <a:r>
              <a:rPr lang="en-GB" b="1" i="1" dirty="0" smtClean="0">
                <a:solidFill>
                  <a:srgbClr val="FF0000"/>
                </a:solidFill>
              </a:rPr>
              <a:t>Wu Yang:  Good Morning Wife.  I am late for work!</a:t>
            </a:r>
          </a:p>
          <a:p>
            <a:pPr lvl="1"/>
            <a:r>
              <a:rPr lang="en-GB" b="1" i="1" dirty="0" smtClean="0">
                <a:solidFill>
                  <a:srgbClr val="00B050"/>
                </a:solidFill>
              </a:rPr>
              <a:t>Su Yin:  Good Morning dear. Here is your green tea!</a:t>
            </a:r>
          </a:p>
          <a:p>
            <a:pPr lvl="1"/>
            <a:r>
              <a:rPr lang="en-GB" b="1" i="1" dirty="0" smtClean="0">
                <a:solidFill>
                  <a:srgbClr val="FF0000"/>
                </a:solidFill>
              </a:rPr>
              <a:t>Wu Yang:  I don’t have time - - maybe a small sip!</a:t>
            </a:r>
          </a:p>
          <a:p>
            <a:pPr lvl="1"/>
            <a:r>
              <a:rPr lang="en-GB" b="1" i="1" dirty="0" smtClean="0">
                <a:solidFill>
                  <a:srgbClr val="00B050"/>
                </a:solidFill>
              </a:rPr>
              <a:t>Su Yin:  What time will you be back?</a:t>
            </a:r>
          </a:p>
          <a:p>
            <a:pPr lvl="1"/>
            <a:r>
              <a:rPr lang="en-GB" b="1" i="1" dirty="0" smtClean="0">
                <a:solidFill>
                  <a:srgbClr val="FF0000"/>
                </a:solidFill>
              </a:rPr>
              <a:t>Wu Yang:  About seven o’ clock</a:t>
            </a:r>
            <a:endParaRPr lang="en-GB" b="1" dirty="0">
              <a:solidFill>
                <a:srgbClr val="FF0000"/>
              </a:solidFill>
            </a:endParaRPr>
          </a:p>
        </p:txBody>
      </p:sp>
      <p:sp>
        <p:nvSpPr>
          <p:cNvPr id="4" name="TextBox 3"/>
          <p:cNvSpPr txBox="1"/>
          <p:nvPr/>
        </p:nvSpPr>
        <p:spPr>
          <a:xfrm>
            <a:off x="971600" y="5661248"/>
            <a:ext cx="7488832" cy="1015663"/>
          </a:xfrm>
          <a:prstGeom prst="rect">
            <a:avLst/>
          </a:prstGeom>
          <a:solidFill>
            <a:srgbClr val="FFFF00"/>
          </a:solidFill>
        </p:spPr>
        <p:txBody>
          <a:bodyPr wrap="square" rtlCol="0">
            <a:spAutoFit/>
          </a:bodyPr>
          <a:lstStyle/>
          <a:p>
            <a:r>
              <a:rPr lang="en-GB" dirty="0" smtClean="0"/>
              <a:t>Narrator: Wu Yang </a:t>
            </a:r>
            <a:r>
              <a:rPr lang="en-GB" sz="2400" b="1" u="sng" dirty="0" smtClean="0"/>
              <a:t>run</a:t>
            </a:r>
            <a:r>
              <a:rPr lang="en-GB" dirty="0" smtClean="0"/>
              <a:t> </a:t>
            </a:r>
            <a:r>
              <a:rPr lang="en-GB" dirty="0" smtClean="0"/>
              <a:t>out of the house, </a:t>
            </a:r>
            <a:r>
              <a:rPr lang="tr-TR" dirty="0" smtClean="0"/>
              <a:t>he </a:t>
            </a:r>
            <a:r>
              <a:rPr lang="en-GB" sz="2000" b="1" u="sng" dirty="0" smtClean="0"/>
              <a:t>h</a:t>
            </a:r>
            <a:r>
              <a:rPr lang="tr-TR" sz="2000" b="1" u="sng" dirty="0" err="1" smtClean="0"/>
              <a:t>eld</a:t>
            </a:r>
            <a:r>
              <a:rPr lang="en-GB" dirty="0" smtClean="0"/>
              <a:t> </a:t>
            </a:r>
            <a:r>
              <a:rPr lang="en-GB" dirty="0" smtClean="0"/>
              <a:t>his hat all the way down the road.</a:t>
            </a:r>
          </a:p>
          <a:p>
            <a:endParaRPr lang="en-GB" dirty="0"/>
          </a:p>
        </p:txBody>
      </p:sp>
      <p:sp>
        <p:nvSpPr>
          <p:cNvPr id="5" name="TextBox 4"/>
          <p:cNvSpPr txBox="1"/>
          <p:nvPr/>
        </p:nvSpPr>
        <p:spPr>
          <a:xfrm>
            <a:off x="251520" y="613954"/>
            <a:ext cx="8712968" cy="1138773"/>
          </a:xfrm>
          <a:prstGeom prst="rect">
            <a:avLst/>
          </a:prstGeom>
          <a:solidFill>
            <a:srgbClr val="FFFF00"/>
          </a:solidFill>
        </p:spPr>
        <p:txBody>
          <a:bodyPr wrap="square" rtlCol="0">
            <a:spAutoFit/>
          </a:bodyPr>
          <a:lstStyle/>
          <a:p>
            <a:r>
              <a:rPr lang="en-GB" dirty="0" smtClean="0"/>
              <a:t>Narrator:  Once Upon a Time, there </a:t>
            </a:r>
            <a:r>
              <a:rPr lang="en-GB" sz="2400" b="1" u="sng" dirty="0" smtClean="0"/>
              <a:t>was</a:t>
            </a:r>
            <a:r>
              <a:rPr lang="en-GB" dirty="0" smtClean="0"/>
              <a:t> a poor </a:t>
            </a:r>
            <a:r>
              <a:rPr lang="en-GB" dirty="0"/>
              <a:t>C</a:t>
            </a:r>
            <a:r>
              <a:rPr lang="en-GB" dirty="0" smtClean="0"/>
              <a:t>hinese family, living in a small village in China.  The Chinese man Wu Yang </a:t>
            </a:r>
            <a:r>
              <a:rPr lang="tr-TR" dirty="0" smtClean="0"/>
              <a:t> </a:t>
            </a:r>
            <a:r>
              <a:rPr lang="tr-TR" sz="2400" b="1" u="sng" dirty="0" err="1" smtClean="0"/>
              <a:t>got</a:t>
            </a:r>
            <a:r>
              <a:rPr lang="tr-TR" sz="2400" b="1" u="sng" dirty="0" smtClean="0"/>
              <a:t> </a:t>
            </a:r>
            <a:r>
              <a:rPr lang="tr-TR" sz="2400" b="1" u="sng" dirty="0" err="1" smtClean="0"/>
              <a:t>up</a:t>
            </a:r>
            <a:r>
              <a:rPr lang="en-GB" sz="2400" b="1" u="sng" dirty="0" smtClean="0"/>
              <a:t> </a:t>
            </a:r>
            <a:r>
              <a:rPr lang="en-GB" dirty="0" smtClean="0"/>
              <a:t>late for work out of his bed. His wife </a:t>
            </a:r>
            <a:r>
              <a:rPr lang="en-GB" dirty="0" smtClean="0"/>
              <a:t> </a:t>
            </a:r>
            <a:r>
              <a:rPr lang="tr-TR" sz="2000" b="1" u="sng" dirty="0" err="1" smtClean="0"/>
              <a:t>prepared</a:t>
            </a:r>
            <a:r>
              <a:rPr lang="en-GB" dirty="0" smtClean="0"/>
              <a:t> </a:t>
            </a:r>
            <a:r>
              <a:rPr lang="en-GB" dirty="0" smtClean="0"/>
              <a:t>breakfast…the three children </a:t>
            </a:r>
            <a:r>
              <a:rPr lang="tr-TR" dirty="0" err="1" smtClean="0"/>
              <a:t>were</a:t>
            </a:r>
            <a:r>
              <a:rPr lang="en-GB" dirty="0" smtClean="0"/>
              <a:t> </a:t>
            </a:r>
            <a:r>
              <a:rPr lang="en-GB" dirty="0" smtClean="0"/>
              <a:t>eating. He only</a:t>
            </a:r>
            <a:r>
              <a:rPr lang="en-GB" b="1" dirty="0" smtClean="0"/>
              <a:t> </a:t>
            </a:r>
            <a:r>
              <a:rPr lang="en-GB" sz="2000" b="1" u="sng" dirty="0" smtClean="0"/>
              <a:t>ha</a:t>
            </a:r>
            <a:r>
              <a:rPr lang="tr-TR" sz="2000" b="1" u="sng" dirty="0" smtClean="0"/>
              <a:t>d</a:t>
            </a:r>
            <a:r>
              <a:rPr lang="en-GB" sz="2000" b="1" u="sng" dirty="0" smtClean="0"/>
              <a:t> </a:t>
            </a:r>
            <a:r>
              <a:rPr lang="en-GB" dirty="0" smtClean="0"/>
              <a:t>time for a sip of tea. </a:t>
            </a:r>
            <a:endParaRPr lang="en-GB" dirty="0"/>
          </a:p>
        </p:txBody>
      </p:sp>
    </p:spTree>
    <p:extLst>
      <p:ext uri="{BB962C8B-B14F-4D97-AF65-F5344CB8AC3E}">
        <p14:creationId xmlns:p14="http://schemas.microsoft.com/office/powerpoint/2010/main" xmlns="" val="1263691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Scene 2 –Paddy Field Entrance</a:t>
            </a:r>
            <a:endParaRPr lang="en-GB" dirty="0"/>
          </a:p>
        </p:txBody>
      </p:sp>
      <p:sp>
        <p:nvSpPr>
          <p:cNvPr id="3" name="Content Placeholder 2"/>
          <p:cNvSpPr>
            <a:spLocks noGrp="1"/>
          </p:cNvSpPr>
          <p:nvPr>
            <p:ph idx="1"/>
          </p:nvPr>
        </p:nvSpPr>
        <p:spPr>
          <a:xfrm>
            <a:off x="683568" y="2132857"/>
            <a:ext cx="8003232" cy="3096344"/>
          </a:xfrm>
        </p:spPr>
        <p:txBody>
          <a:bodyPr/>
          <a:lstStyle/>
          <a:p>
            <a:pPr lvl="1"/>
            <a:r>
              <a:rPr lang="en-GB" b="1" dirty="0" smtClean="0">
                <a:solidFill>
                  <a:srgbClr val="0070C0"/>
                </a:solidFill>
              </a:rPr>
              <a:t>Feng:  Good Morning Wu Wang, you are late today!</a:t>
            </a:r>
          </a:p>
          <a:p>
            <a:pPr lvl="1"/>
            <a:r>
              <a:rPr lang="en-GB" b="1" dirty="0" err="1" smtClean="0">
                <a:solidFill>
                  <a:schemeClr val="accent6">
                    <a:lumMod val="75000"/>
                  </a:schemeClr>
                </a:solidFill>
              </a:rPr>
              <a:t>Shui</a:t>
            </a:r>
            <a:r>
              <a:rPr lang="en-GB" b="1" dirty="0" smtClean="0">
                <a:solidFill>
                  <a:schemeClr val="accent6">
                    <a:lumMod val="75000"/>
                  </a:schemeClr>
                </a:solidFill>
              </a:rPr>
              <a:t>: The boss will be angry! You will have to work extra time!</a:t>
            </a:r>
          </a:p>
          <a:p>
            <a:pPr lvl="1"/>
            <a:r>
              <a:rPr lang="en-GB" b="1" dirty="0" smtClean="0">
                <a:solidFill>
                  <a:srgbClr val="FF0000"/>
                </a:solidFill>
              </a:rPr>
              <a:t>Wu Wang: I know. But my family needs food. I must work hard. It is very </a:t>
            </a:r>
            <a:r>
              <a:rPr lang="en-GB" b="1" dirty="0" err="1" smtClean="0">
                <a:solidFill>
                  <a:srgbClr val="FF0000"/>
                </a:solidFill>
              </a:rPr>
              <a:t>very</a:t>
            </a:r>
            <a:r>
              <a:rPr lang="en-GB" b="1" dirty="0" smtClean="0">
                <a:solidFill>
                  <a:srgbClr val="FF0000"/>
                </a:solidFill>
              </a:rPr>
              <a:t> windy today!</a:t>
            </a:r>
            <a:endParaRPr lang="en-GB" b="1" dirty="0">
              <a:solidFill>
                <a:srgbClr val="FF0000"/>
              </a:solidFill>
            </a:endParaRPr>
          </a:p>
        </p:txBody>
      </p:sp>
      <p:sp>
        <p:nvSpPr>
          <p:cNvPr id="4" name="TextBox 3"/>
          <p:cNvSpPr txBox="1"/>
          <p:nvPr/>
        </p:nvSpPr>
        <p:spPr>
          <a:xfrm>
            <a:off x="827584" y="1417638"/>
            <a:ext cx="7272808" cy="738664"/>
          </a:xfrm>
          <a:prstGeom prst="rect">
            <a:avLst/>
          </a:prstGeom>
          <a:solidFill>
            <a:srgbClr val="FFFF00"/>
          </a:solidFill>
        </p:spPr>
        <p:txBody>
          <a:bodyPr wrap="square" rtlCol="0">
            <a:spAutoFit/>
          </a:bodyPr>
          <a:lstStyle/>
          <a:p>
            <a:r>
              <a:rPr lang="en-GB" dirty="0" smtClean="0"/>
              <a:t>Narrator:  On the road, Wu Wang </a:t>
            </a:r>
            <a:r>
              <a:rPr lang="en-GB" sz="2400" b="1" u="sng" dirty="0" smtClean="0"/>
              <a:t>me</a:t>
            </a:r>
            <a:r>
              <a:rPr lang="tr-TR" sz="2400" b="1" u="sng" dirty="0" smtClean="0"/>
              <a:t>t</a:t>
            </a:r>
            <a:r>
              <a:rPr lang="en-GB" dirty="0" smtClean="0"/>
              <a:t> </a:t>
            </a:r>
            <a:r>
              <a:rPr lang="en-GB" dirty="0" smtClean="0"/>
              <a:t>his work mates Feng and </a:t>
            </a:r>
            <a:r>
              <a:rPr lang="en-GB" dirty="0" err="1" smtClean="0"/>
              <a:t>Shui</a:t>
            </a:r>
            <a:r>
              <a:rPr lang="en-GB" dirty="0" smtClean="0"/>
              <a:t>. He is worried about the time…..</a:t>
            </a:r>
            <a:endParaRPr lang="en-GB" dirty="0"/>
          </a:p>
        </p:txBody>
      </p:sp>
      <p:sp>
        <p:nvSpPr>
          <p:cNvPr id="7" name="TextBox 6"/>
          <p:cNvSpPr txBox="1"/>
          <p:nvPr/>
        </p:nvSpPr>
        <p:spPr>
          <a:xfrm>
            <a:off x="755576" y="5661248"/>
            <a:ext cx="7920880" cy="830997"/>
          </a:xfrm>
          <a:prstGeom prst="rect">
            <a:avLst/>
          </a:prstGeom>
          <a:solidFill>
            <a:srgbClr val="FFFF00"/>
          </a:solidFill>
        </p:spPr>
        <p:txBody>
          <a:bodyPr wrap="square" rtlCol="0">
            <a:spAutoFit/>
          </a:bodyPr>
          <a:lstStyle/>
          <a:p>
            <a:r>
              <a:rPr lang="en-GB" dirty="0" smtClean="0"/>
              <a:t>Narrator:  Wu Wang </a:t>
            </a:r>
            <a:r>
              <a:rPr lang="en-GB" sz="2400" b="1" u="sng" dirty="0" smtClean="0"/>
              <a:t>beg</a:t>
            </a:r>
            <a:r>
              <a:rPr lang="tr-TR" sz="2400" b="1" u="sng" dirty="0" smtClean="0"/>
              <a:t>an</a:t>
            </a:r>
            <a:r>
              <a:rPr lang="en-GB" sz="2400" b="1" u="sng" dirty="0" smtClean="0"/>
              <a:t> </a:t>
            </a:r>
            <a:r>
              <a:rPr lang="en-GB" dirty="0" smtClean="0"/>
              <a:t>to pick rice very quickly. The wind </a:t>
            </a:r>
            <a:r>
              <a:rPr lang="tr-TR" sz="2400" b="1" u="sng" dirty="0" err="1" smtClean="0"/>
              <a:t>got</a:t>
            </a:r>
            <a:r>
              <a:rPr lang="en-GB" dirty="0" smtClean="0"/>
              <a:t> </a:t>
            </a:r>
            <a:r>
              <a:rPr lang="en-GB" dirty="0" smtClean="0"/>
              <a:t>stronger and stronger. The trees </a:t>
            </a:r>
            <a:r>
              <a:rPr lang="en-GB" sz="2400" b="1" u="sng" dirty="0" smtClean="0"/>
              <a:t>sway</a:t>
            </a:r>
            <a:r>
              <a:rPr lang="tr-TR" sz="2400" b="1" u="sng" dirty="0" smtClean="0">
                <a:solidFill>
                  <a:srgbClr val="FF0000"/>
                </a:solidFill>
              </a:rPr>
              <a:t>ed</a:t>
            </a:r>
            <a:r>
              <a:rPr lang="en-GB" sz="2400" b="1" u="sng" dirty="0" smtClean="0"/>
              <a:t> </a:t>
            </a:r>
            <a:r>
              <a:rPr lang="en-GB" dirty="0" smtClean="0"/>
              <a:t>in the wind – their branches </a:t>
            </a:r>
            <a:r>
              <a:rPr lang="tr-TR" dirty="0" err="1" smtClean="0"/>
              <a:t>were</a:t>
            </a:r>
            <a:r>
              <a:rPr lang="en-GB" dirty="0" smtClean="0"/>
              <a:t> </a:t>
            </a:r>
            <a:r>
              <a:rPr lang="en-GB" dirty="0" smtClean="0"/>
              <a:t>shaking.</a:t>
            </a:r>
            <a:endParaRPr lang="en-GB" dirty="0"/>
          </a:p>
        </p:txBody>
      </p:sp>
    </p:spTree>
    <p:extLst>
      <p:ext uri="{BB962C8B-B14F-4D97-AF65-F5344CB8AC3E}">
        <p14:creationId xmlns:p14="http://schemas.microsoft.com/office/powerpoint/2010/main" xmlns="" val="98319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GB" dirty="0" smtClean="0"/>
              <a:t>Scene 3 – In the Paddy Field</a:t>
            </a:r>
            <a:endParaRPr lang="en-GB" dirty="0"/>
          </a:p>
        </p:txBody>
      </p:sp>
      <p:sp>
        <p:nvSpPr>
          <p:cNvPr id="5" name="Content Placeholder 4"/>
          <p:cNvSpPr>
            <a:spLocks noGrp="1"/>
          </p:cNvSpPr>
          <p:nvPr>
            <p:ph idx="1"/>
          </p:nvPr>
        </p:nvSpPr>
        <p:spPr>
          <a:xfrm>
            <a:off x="755576" y="1143000"/>
            <a:ext cx="7715200" cy="1238862"/>
          </a:xfrm>
          <a:solidFill>
            <a:srgbClr val="FFFF00"/>
          </a:solidFill>
        </p:spPr>
        <p:txBody>
          <a:bodyPr>
            <a:noAutofit/>
          </a:bodyPr>
          <a:lstStyle/>
          <a:p>
            <a:r>
              <a:rPr lang="en-GB" sz="1800" i="1" dirty="0" smtClean="0"/>
              <a:t>Narrator: All the workers </a:t>
            </a:r>
            <a:r>
              <a:rPr lang="tr-TR" sz="2400" b="1" i="1" u="sng" dirty="0" err="1" smtClean="0"/>
              <a:t>were</a:t>
            </a:r>
            <a:r>
              <a:rPr lang="en-GB" sz="2400" b="1" i="1" u="sng" dirty="0" smtClean="0"/>
              <a:t> </a:t>
            </a:r>
            <a:r>
              <a:rPr lang="en-GB" sz="1800" i="1" dirty="0" smtClean="0"/>
              <a:t>very busy in the paddy field, picking rice. Suddenly a big gust of wind </a:t>
            </a:r>
            <a:r>
              <a:rPr lang="en-GB" sz="2400" b="1" i="1" u="sng" dirty="0" err="1" smtClean="0"/>
              <a:t>bl</a:t>
            </a:r>
            <a:r>
              <a:rPr lang="tr-TR" sz="2400" b="1" i="1" u="sng" dirty="0" err="1" smtClean="0"/>
              <a:t>ew</a:t>
            </a:r>
            <a:r>
              <a:rPr lang="en-GB" sz="2400" b="1" i="1" u="sng" dirty="0" smtClean="0"/>
              <a:t> </a:t>
            </a:r>
            <a:r>
              <a:rPr lang="en-GB" sz="1800" i="1" dirty="0" smtClean="0"/>
              <a:t>and the Chinese Man’s hat </a:t>
            </a:r>
            <a:r>
              <a:rPr lang="en-GB" sz="2400" b="1" i="1" u="sng" dirty="0" smtClean="0"/>
              <a:t>fl</a:t>
            </a:r>
            <a:r>
              <a:rPr lang="tr-TR" sz="2400" b="1" i="1" u="sng" dirty="0" err="1" smtClean="0"/>
              <a:t>ew</a:t>
            </a:r>
            <a:r>
              <a:rPr lang="en-GB" sz="2400" b="1" i="1" u="sng" dirty="0" smtClean="0"/>
              <a:t> </a:t>
            </a:r>
            <a:r>
              <a:rPr lang="en-GB" sz="1800" i="1" dirty="0" smtClean="0"/>
              <a:t>off </a:t>
            </a:r>
            <a:r>
              <a:rPr lang="en-GB" sz="1800" i="1" dirty="0" smtClean="0"/>
              <a:t>his head….he </a:t>
            </a:r>
            <a:r>
              <a:rPr lang="en-GB" sz="2400" b="1" i="1" u="sng" dirty="0" smtClean="0"/>
              <a:t>attempt</a:t>
            </a:r>
            <a:r>
              <a:rPr lang="tr-TR" sz="2400" b="1" i="1" u="sng" dirty="0" smtClean="0">
                <a:solidFill>
                  <a:srgbClr val="FF0000"/>
                </a:solidFill>
              </a:rPr>
              <a:t>ed</a:t>
            </a:r>
            <a:r>
              <a:rPr lang="en-GB" sz="2400" b="1" i="1" u="sng" dirty="0" smtClean="0"/>
              <a:t> </a:t>
            </a:r>
            <a:r>
              <a:rPr lang="en-GB" sz="1800" i="1" dirty="0" smtClean="0"/>
              <a:t>to catch it..! The boss </a:t>
            </a:r>
            <a:r>
              <a:rPr lang="tr-TR" sz="1800" i="1" dirty="0" err="1" smtClean="0"/>
              <a:t>was</a:t>
            </a:r>
            <a:r>
              <a:rPr lang="en-GB" sz="1800" i="1" dirty="0" smtClean="0"/>
              <a:t> </a:t>
            </a:r>
            <a:r>
              <a:rPr lang="en-GB" sz="1800" i="1" dirty="0" smtClean="0"/>
              <a:t>NOT happy</a:t>
            </a:r>
            <a:r>
              <a:rPr lang="en-GB" sz="1800" i="1" dirty="0" smtClean="0"/>
              <a:t>!</a:t>
            </a:r>
            <a:r>
              <a:rPr lang="en-GB" sz="1800" b="1" i="1" u="sng" dirty="0" smtClean="0"/>
              <a:t> </a:t>
            </a:r>
            <a:endParaRPr lang="en-GB" sz="1800" i="1" dirty="0"/>
          </a:p>
        </p:txBody>
      </p:sp>
      <p:sp>
        <p:nvSpPr>
          <p:cNvPr id="9" name="TextBox 8"/>
          <p:cNvSpPr txBox="1"/>
          <p:nvPr/>
        </p:nvSpPr>
        <p:spPr>
          <a:xfrm>
            <a:off x="830288" y="2492896"/>
            <a:ext cx="7632848" cy="2677656"/>
          </a:xfrm>
          <a:prstGeom prst="rect">
            <a:avLst/>
          </a:prstGeom>
          <a:noFill/>
        </p:spPr>
        <p:txBody>
          <a:bodyPr wrap="square" rtlCol="0">
            <a:spAutoFit/>
          </a:bodyPr>
          <a:lstStyle/>
          <a:p>
            <a:r>
              <a:rPr lang="en-GB" sz="2800" b="1" dirty="0" err="1" smtClean="0">
                <a:solidFill>
                  <a:srgbClr val="7030A0"/>
                </a:solidFill>
              </a:rPr>
              <a:t>Ning</a:t>
            </a:r>
            <a:r>
              <a:rPr lang="en-GB" sz="2800" b="1" dirty="0" smtClean="0">
                <a:solidFill>
                  <a:srgbClr val="7030A0"/>
                </a:solidFill>
              </a:rPr>
              <a:t> Fu:   Wu Yang, Wu Yang! You are not working! Hurry up and finish your work!</a:t>
            </a:r>
          </a:p>
          <a:p>
            <a:r>
              <a:rPr lang="en-GB" sz="2800" b="1" dirty="0" smtClean="0">
                <a:solidFill>
                  <a:srgbClr val="FF0000"/>
                </a:solidFill>
              </a:rPr>
              <a:t>Wu Yang:  Everyone!  Help me to catch my hat! It is the only one I own! Help me!</a:t>
            </a:r>
          </a:p>
          <a:p>
            <a:r>
              <a:rPr lang="en-GB" sz="2800" b="1" dirty="0" smtClean="0">
                <a:solidFill>
                  <a:schemeClr val="bg1">
                    <a:lumMod val="50000"/>
                  </a:schemeClr>
                </a:solidFill>
              </a:rPr>
              <a:t>Workers: Jumping, shouting, running after the hat in the wind…..</a:t>
            </a:r>
            <a:endParaRPr lang="en-GB" sz="2800" b="1" dirty="0">
              <a:solidFill>
                <a:schemeClr val="bg1">
                  <a:lumMod val="50000"/>
                </a:schemeClr>
              </a:solidFill>
            </a:endParaRPr>
          </a:p>
        </p:txBody>
      </p:sp>
      <p:sp>
        <p:nvSpPr>
          <p:cNvPr id="10" name="TextBox 9"/>
          <p:cNvSpPr txBox="1"/>
          <p:nvPr/>
        </p:nvSpPr>
        <p:spPr>
          <a:xfrm>
            <a:off x="830288" y="5170551"/>
            <a:ext cx="7272808" cy="1107996"/>
          </a:xfrm>
          <a:prstGeom prst="rect">
            <a:avLst/>
          </a:prstGeom>
          <a:solidFill>
            <a:srgbClr val="FFFF00"/>
          </a:solidFill>
        </p:spPr>
        <p:txBody>
          <a:bodyPr wrap="square" rtlCol="0">
            <a:spAutoFit/>
          </a:bodyPr>
          <a:lstStyle/>
          <a:p>
            <a:r>
              <a:rPr lang="en-GB" dirty="0" smtClean="0"/>
              <a:t>Narrator</a:t>
            </a:r>
            <a:r>
              <a:rPr lang="en-GB" b="1" u="sng" dirty="0" smtClean="0"/>
              <a:t>: </a:t>
            </a:r>
            <a:r>
              <a:rPr lang="en-GB" dirty="0" smtClean="0"/>
              <a:t>All the workers </a:t>
            </a:r>
            <a:r>
              <a:rPr lang="en-GB" sz="2400" b="1" u="sng" dirty="0" smtClean="0"/>
              <a:t>start</a:t>
            </a:r>
            <a:r>
              <a:rPr lang="en-GB" sz="2400" b="1" u="sng" dirty="0" smtClean="0">
                <a:solidFill>
                  <a:srgbClr val="FF0000"/>
                </a:solidFill>
              </a:rPr>
              <a:t>ed</a:t>
            </a:r>
            <a:r>
              <a:rPr lang="en-GB" sz="2400" b="1" u="sng" dirty="0" smtClean="0"/>
              <a:t> </a:t>
            </a:r>
            <a:r>
              <a:rPr lang="en-GB" dirty="0" smtClean="0"/>
              <a:t>jumping about in the </a:t>
            </a:r>
            <a:r>
              <a:rPr lang="en-GB" dirty="0" smtClean="0"/>
              <a:t>field</a:t>
            </a:r>
            <a:r>
              <a:rPr lang="tr-TR" dirty="0" smtClean="0"/>
              <a:t>. </a:t>
            </a:r>
            <a:r>
              <a:rPr lang="tr-TR" dirty="0" err="1" smtClean="0"/>
              <a:t>They</a:t>
            </a:r>
            <a:r>
              <a:rPr lang="en-GB" dirty="0" smtClean="0"/>
              <a:t> </a:t>
            </a:r>
            <a:r>
              <a:rPr lang="en-GB" sz="2400" b="1" u="sng" dirty="0" smtClean="0"/>
              <a:t>tr</a:t>
            </a:r>
            <a:r>
              <a:rPr lang="en-GB" sz="2400" b="1" u="sng" dirty="0" smtClean="0">
                <a:solidFill>
                  <a:srgbClr val="FF0000"/>
                </a:solidFill>
              </a:rPr>
              <a:t>i</a:t>
            </a:r>
            <a:r>
              <a:rPr lang="tr-TR" sz="2400" b="1" u="sng" dirty="0" smtClean="0">
                <a:solidFill>
                  <a:srgbClr val="FF0000"/>
                </a:solidFill>
              </a:rPr>
              <a:t>ed</a:t>
            </a:r>
            <a:r>
              <a:rPr lang="en-GB" dirty="0" smtClean="0">
                <a:solidFill>
                  <a:srgbClr val="FF0000"/>
                </a:solidFill>
              </a:rPr>
              <a:t> </a:t>
            </a:r>
            <a:r>
              <a:rPr lang="en-GB" dirty="0" smtClean="0"/>
              <a:t>to catch the hat.  Finally Feng and </a:t>
            </a:r>
            <a:r>
              <a:rPr lang="en-GB" dirty="0" err="1" smtClean="0"/>
              <a:t>Shui</a:t>
            </a:r>
            <a:r>
              <a:rPr lang="en-GB" dirty="0" smtClean="0"/>
              <a:t> </a:t>
            </a:r>
            <a:r>
              <a:rPr lang="en-GB" sz="2400" b="1" u="sng" dirty="0" smtClean="0"/>
              <a:t>caught</a:t>
            </a:r>
            <a:r>
              <a:rPr lang="en-GB" dirty="0" smtClean="0"/>
              <a:t> it and </a:t>
            </a:r>
            <a:r>
              <a:rPr lang="en-GB" sz="2400" b="1" u="sng" dirty="0" smtClean="0"/>
              <a:t>gave</a:t>
            </a:r>
            <a:r>
              <a:rPr lang="en-GB" dirty="0" smtClean="0"/>
              <a:t> it to Wu Yang, suggesting that he ties it to his wrist with a piece of string.</a:t>
            </a:r>
            <a:endParaRPr lang="en-GB" dirty="0"/>
          </a:p>
        </p:txBody>
      </p:sp>
    </p:spTree>
    <p:extLst>
      <p:ext uri="{BB962C8B-B14F-4D97-AF65-F5344CB8AC3E}">
        <p14:creationId xmlns:p14="http://schemas.microsoft.com/office/powerpoint/2010/main" xmlns="" val="313204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Scene 4: The Flying Hat!</a:t>
            </a:r>
            <a:endParaRPr lang="en-GB" dirty="0"/>
          </a:p>
        </p:txBody>
      </p:sp>
      <p:sp>
        <p:nvSpPr>
          <p:cNvPr id="3" name="Content Placeholder 2"/>
          <p:cNvSpPr>
            <a:spLocks noGrp="1"/>
          </p:cNvSpPr>
          <p:nvPr>
            <p:ph idx="1"/>
          </p:nvPr>
        </p:nvSpPr>
        <p:spPr>
          <a:xfrm>
            <a:off x="457200" y="1143000"/>
            <a:ext cx="8229600" cy="2213992"/>
          </a:xfrm>
          <a:solidFill>
            <a:srgbClr val="FFFF00"/>
          </a:solidFill>
        </p:spPr>
        <p:txBody>
          <a:bodyPr>
            <a:normAutofit lnSpcReduction="10000"/>
          </a:bodyPr>
          <a:lstStyle/>
          <a:p>
            <a:r>
              <a:rPr lang="en-GB" sz="1800" i="1" dirty="0" smtClean="0"/>
              <a:t>Narrator:  Wu Wong </a:t>
            </a:r>
            <a:r>
              <a:rPr lang="tr-TR" sz="1800" i="1" dirty="0" err="1" smtClean="0"/>
              <a:t>was</a:t>
            </a:r>
            <a:r>
              <a:rPr lang="en-GB" sz="1800" i="1" dirty="0" smtClean="0"/>
              <a:t> </a:t>
            </a:r>
            <a:r>
              <a:rPr lang="en-GB" sz="1800" i="1" dirty="0" smtClean="0"/>
              <a:t>very happy with his hat </a:t>
            </a:r>
            <a:r>
              <a:rPr lang="en-GB" sz="3000" b="1" i="1" u="sng" dirty="0" smtClean="0"/>
              <a:t>tied </a:t>
            </a:r>
            <a:r>
              <a:rPr lang="en-GB" sz="1800" i="1" dirty="0" smtClean="0"/>
              <a:t>to his wrist with string. He </a:t>
            </a:r>
            <a:r>
              <a:rPr lang="tr-TR" sz="1800" i="1" dirty="0" err="1" smtClean="0"/>
              <a:t>was</a:t>
            </a:r>
            <a:r>
              <a:rPr lang="en-GB" sz="1800" i="1" dirty="0" smtClean="0"/>
              <a:t> </a:t>
            </a:r>
            <a:r>
              <a:rPr lang="en-GB" sz="1800" i="1" dirty="0" smtClean="0"/>
              <a:t>busy working when suddenly ANOTHER BIG GUST of wind </a:t>
            </a:r>
            <a:r>
              <a:rPr lang="en-GB" sz="2600" b="1" i="1" u="sng" dirty="0" err="1" smtClean="0"/>
              <a:t>bl</a:t>
            </a:r>
            <a:r>
              <a:rPr lang="tr-TR" sz="2600" b="1" i="1" u="sng" dirty="0" err="1" smtClean="0"/>
              <a:t>ew</a:t>
            </a:r>
            <a:r>
              <a:rPr lang="en-GB" sz="2600" b="1" i="1" u="sng" dirty="0" smtClean="0"/>
              <a:t> </a:t>
            </a:r>
            <a:r>
              <a:rPr lang="en-GB" sz="1800" i="1" dirty="0" smtClean="0"/>
              <a:t>off his hat. Wu Wong </a:t>
            </a:r>
            <a:r>
              <a:rPr lang="en-GB" sz="2400" b="1" i="1" u="sng" dirty="0" err="1" smtClean="0"/>
              <a:t>trie</a:t>
            </a:r>
            <a:r>
              <a:rPr lang="tr-TR" sz="2400" b="1" i="1" u="sng" dirty="0" smtClean="0"/>
              <a:t>d</a:t>
            </a:r>
            <a:r>
              <a:rPr lang="en-GB" sz="2400" b="1" i="1" u="sng" dirty="0" smtClean="0"/>
              <a:t> </a:t>
            </a:r>
            <a:r>
              <a:rPr lang="en-GB" sz="1800" i="1" dirty="0" smtClean="0"/>
              <a:t>to pull it back with the string – but it </a:t>
            </a:r>
            <a:r>
              <a:rPr lang="tr-TR" sz="1800" i="1" dirty="0" err="1" smtClean="0"/>
              <a:t>was</a:t>
            </a:r>
            <a:r>
              <a:rPr lang="en-GB" sz="1800" i="1" dirty="0" smtClean="0"/>
              <a:t> </a:t>
            </a:r>
            <a:r>
              <a:rPr lang="en-GB" sz="1800" i="1" dirty="0" smtClean="0"/>
              <a:t>FLYING!  He </a:t>
            </a:r>
            <a:r>
              <a:rPr lang="tr-TR" sz="2400" b="1" i="1" u="sng" dirty="0" err="1" smtClean="0"/>
              <a:t>flew</a:t>
            </a:r>
            <a:r>
              <a:rPr lang="en-GB" sz="1800" i="1" dirty="0" smtClean="0"/>
              <a:t> </a:t>
            </a:r>
            <a:r>
              <a:rPr lang="en-GB" sz="1800" i="1" dirty="0" smtClean="0"/>
              <a:t>his HAT! This </a:t>
            </a:r>
            <a:r>
              <a:rPr lang="tr-TR" sz="1800" i="1" dirty="0" err="1" smtClean="0"/>
              <a:t>was</a:t>
            </a:r>
            <a:r>
              <a:rPr lang="en-GB" sz="1800" i="1" dirty="0" smtClean="0"/>
              <a:t> </a:t>
            </a:r>
            <a:r>
              <a:rPr lang="en-GB" sz="1800" i="1" dirty="0" smtClean="0"/>
              <a:t>GREAT FUN!  The Boss, </a:t>
            </a:r>
            <a:r>
              <a:rPr lang="en-GB" sz="1800" i="1" dirty="0" err="1" smtClean="0"/>
              <a:t>Ning</a:t>
            </a:r>
            <a:r>
              <a:rPr lang="en-GB" sz="1800" i="1" dirty="0" smtClean="0"/>
              <a:t> Fu, </a:t>
            </a:r>
            <a:r>
              <a:rPr lang="en-GB" sz="2400" b="1" i="1" u="sng" dirty="0" smtClean="0"/>
              <a:t>f</a:t>
            </a:r>
            <a:r>
              <a:rPr lang="tr-TR" sz="2400" b="1" i="1" u="sng" dirty="0" err="1" smtClean="0"/>
              <a:t>ound</a:t>
            </a:r>
            <a:r>
              <a:rPr lang="en-GB" sz="2400" b="1" i="1" u="sng" dirty="0" smtClean="0"/>
              <a:t> </a:t>
            </a:r>
            <a:r>
              <a:rPr lang="en-GB" sz="1800" i="1" dirty="0" smtClean="0"/>
              <a:t>this very funny. He </a:t>
            </a:r>
            <a:r>
              <a:rPr lang="en-GB" sz="2400" b="1" i="1" u="sng" dirty="0" smtClean="0"/>
              <a:t>laugh</a:t>
            </a:r>
            <a:r>
              <a:rPr lang="tr-TR" sz="2400" b="1" i="1" u="sng" dirty="0" smtClean="0"/>
              <a:t>ed</a:t>
            </a:r>
            <a:r>
              <a:rPr lang="en-GB" sz="2400" b="1" i="1" u="sng" dirty="0" smtClean="0"/>
              <a:t> </a:t>
            </a:r>
            <a:r>
              <a:rPr lang="en-GB" sz="1800" i="1" dirty="0" smtClean="0"/>
              <a:t>out loud. All the workers </a:t>
            </a:r>
            <a:r>
              <a:rPr lang="en-GB" sz="2400" b="1" i="1" u="sng" dirty="0" smtClean="0"/>
              <a:t>laugh</a:t>
            </a:r>
            <a:r>
              <a:rPr lang="tr-TR" sz="2400" b="1" i="1" u="sng" dirty="0" smtClean="0"/>
              <a:t>ed</a:t>
            </a:r>
            <a:r>
              <a:rPr lang="en-GB" sz="2400" b="1" i="1" u="sng" dirty="0" smtClean="0"/>
              <a:t> </a:t>
            </a:r>
            <a:r>
              <a:rPr lang="en-GB" sz="1800" i="1" dirty="0" smtClean="0"/>
              <a:t>out loud, pointing to the flying hat! Everyone </a:t>
            </a:r>
            <a:r>
              <a:rPr lang="en-GB" sz="2400" b="1" i="1" u="sng" dirty="0" smtClean="0"/>
              <a:t>want</a:t>
            </a:r>
            <a:r>
              <a:rPr lang="tr-TR" sz="2400" b="1" i="1" u="sng" dirty="0" smtClean="0"/>
              <a:t>ed</a:t>
            </a:r>
            <a:r>
              <a:rPr lang="en-GB" sz="2400" b="1" i="1" u="sng" dirty="0" smtClean="0"/>
              <a:t> </a:t>
            </a:r>
            <a:r>
              <a:rPr lang="en-GB" sz="1800" i="1" dirty="0" smtClean="0"/>
              <a:t>to fly their hats on a piece of string!</a:t>
            </a:r>
            <a:endParaRPr lang="en-GB" sz="1800" i="1" dirty="0"/>
          </a:p>
        </p:txBody>
      </p:sp>
      <p:sp>
        <p:nvSpPr>
          <p:cNvPr id="4" name="TextBox 3"/>
          <p:cNvSpPr txBox="1"/>
          <p:nvPr/>
        </p:nvSpPr>
        <p:spPr>
          <a:xfrm>
            <a:off x="611560" y="3356992"/>
            <a:ext cx="8136904" cy="1569660"/>
          </a:xfrm>
          <a:prstGeom prst="rect">
            <a:avLst/>
          </a:prstGeom>
          <a:noFill/>
        </p:spPr>
        <p:txBody>
          <a:bodyPr wrap="square" rtlCol="0">
            <a:spAutoFit/>
          </a:bodyPr>
          <a:lstStyle/>
          <a:p>
            <a:r>
              <a:rPr lang="en-GB" b="1" dirty="0" smtClean="0">
                <a:solidFill>
                  <a:srgbClr val="FF0000"/>
                </a:solidFill>
              </a:rPr>
              <a:t>Wu Wang:  Oh dear me. I am so sorry Boss. Are you angry?</a:t>
            </a:r>
          </a:p>
          <a:p>
            <a:endParaRPr lang="en-GB" dirty="0"/>
          </a:p>
          <a:p>
            <a:r>
              <a:rPr lang="en-GB" b="1" dirty="0" err="1" smtClean="0">
                <a:solidFill>
                  <a:srgbClr val="7030A0"/>
                </a:solidFill>
              </a:rPr>
              <a:t>Ning</a:t>
            </a:r>
            <a:r>
              <a:rPr lang="en-GB" b="1" dirty="0" smtClean="0">
                <a:solidFill>
                  <a:srgbClr val="7030A0"/>
                </a:solidFill>
              </a:rPr>
              <a:t> Fu:   No Wu Wang, I am not angry.  I think you </a:t>
            </a:r>
            <a:r>
              <a:rPr lang="en-GB" b="1" dirty="0" smtClean="0">
                <a:solidFill>
                  <a:srgbClr val="7030A0"/>
                </a:solidFill>
              </a:rPr>
              <a:t>just </a:t>
            </a:r>
            <a:r>
              <a:rPr lang="en-GB" sz="2400" b="1" u="sng" dirty="0" smtClean="0"/>
              <a:t>made</a:t>
            </a:r>
            <a:r>
              <a:rPr lang="en-GB" b="1" dirty="0" smtClean="0">
                <a:solidFill>
                  <a:srgbClr val="7030A0"/>
                </a:solidFill>
              </a:rPr>
              <a:t> a great invention! Who knows what will happen to your invention? Maybe one day, many people will fly hats – or maybe different shapes. We cannot predict the future!</a:t>
            </a:r>
            <a:endParaRPr lang="en-GB" b="1" dirty="0">
              <a:solidFill>
                <a:srgbClr val="7030A0"/>
              </a:solidFill>
            </a:endParaRPr>
          </a:p>
        </p:txBody>
      </p:sp>
      <p:sp>
        <p:nvSpPr>
          <p:cNvPr id="5" name="TextBox 4"/>
          <p:cNvSpPr txBox="1"/>
          <p:nvPr/>
        </p:nvSpPr>
        <p:spPr>
          <a:xfrm>
            <a:off x="755576" y="5301208"/>
            <a:ext cx="7704856" cy="830997"/>
          </a:xfrm>
          <a:prstGeom prst="rect">
            <a:avLst/>
          </a:prstGeom>
          <a:solidFill>
            <a:srgbClr val="FFFF00"/>
          </a:solidFill>
        </p:spPr>
        <p:txBody>
          <a:bodyPr wrap="square" rtlCol="0">
            <a:spAutoFit/>
          </a:bodyPr>
          <a:lstStyle/>
          <a:p>
            <a:r>
              <a:rPr lang="en-GB" i="1" dirty="0" smtClean="0"/>
              <a:t>Narrator:  They all </a:t>
            </a:r>
            <a:r>
              <a:rPr lang="en-GB" sz="2400" b="1" i="1" u="sng" dirty="0" smtClean="0"/>
              <a:t>finished</a:t>
            </a:r>
            <a:r>
              <a:rPr lang="en-GB" i="1" dirty="0" smtClean="0"/>
              <a:t> work, flying their hats on the way home and “they all </a:t>
            </a:r>
            <a:r>
              <a:rPr lang="en-GB" sz="2400" b="1" i="1" u="sng" dirty="0" smtClean="0"/>
              <a:t>lived</a:t>
            </a:r>
            <a:r>
              <a:rPr lang="en-GB" i="1" dirty="0" smtClean="0"/>
              <a:t> happily ever after”.   Centuries later – the Kite </a:t>
            </a:r>
            <a:r>
              <a:rPr lang="en-GB" sz="2400" b="1" i="1" u="sng" dirty="0" smtClean="0"/>
              <a:t>invented</a:t>
            </a:r>
            <a:r>
              <a:rPr lang="en-GB" i="1" dirty="0" smtClean="0"/>
              <a:t>.  THE END.</a:t>
            </a:r>
            <a:endParaRPr lang="en-GB" i="1" dirty="0"/>
          </a:p>
        </p:txBody>
      </p:sp>
    </p:spTree>
    <p:extLst>
      <p:ext uri="{BB962C8B-B14F-4D97-AF65-F5344CB8AC3E}">
        <p14:creationId xmlns:p14="http://schemas.microsoft.com/office/powerpoint/2010/main" xmlns="" val="403701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 /ideas</a:t>
            </a:r>
            <a:endParaRPr lang="en-GB" dirty="0"/>
          </a:p>
        </p:txBody>
      </p:sp>
      <p:sp>
        <p:nvSpPr>
          <p:cNvPr id="3" name="Content Placeholder 2"/>
          <p:cNvSpPr>
            <a:spLocks noGrp="1"/>
          </p:cNvSpPr>
          <p:nvPr>
            <p:ph idx="1"/>
          </p:nvPr>
        </p:nvSpPr>
        <p:spPr>
          <a:xfrm>
            <a:off x="457200" y="1268760"/>
            <a:ext cx="8229600" cy="5400600"/>
          </a:xfrm>
        </p:spPr>
        <p:txBody>
          <a:bodyPr>
            <a:normAutofit/>
          </a:bodyPr>
          <a:lstStyle/>
          <a:p>
            <a:r>
              <a:rPr lang="en-GB" dirty="0" smtClean="0"/>
              <a:t>The tree sways in the wind. Leaves made of tissue paper, stuck to pupil’s arm, with other pupils wafting card to make them move. Or use an electric fan for wind.</a:t>
            </a:r>
          </a:p>
          <a:p>
            <a:r>
              <a:rPr lang="en-GB" dirty="0" smtClean="0"/>
              <a:t>The hat could be made to fly off by attaching it to the end of a fishing rod line!!!!! Another pupil to handle the fishing rod!</a:t>
            </a:r>
          </a:p>
          <a:p>
            <a:r>
              <a:rPr lang="en-GB" dirty="0" smtClean="0"/>
              <a:t>Chinese character for ‘bamboo hat’</a:t>
            </a:r>
          </a:p>
          <a:p>
            <a:r>
              <a:rPr lang="zh-TW" altLang="en-US" sz="6000" b="1" dirty="0"/>
              <a:t>风</a:t>
            </a:r>
            <a:r>
              <a:rPr lang="zh-TW" altLang="en-US" sz="6000" b="1" dirty="0" smtClean="0"/>
              <a:t>筝</a:t>
            </a:r>
            <a:r>
              <a:rPr lang="en-US" altLang="zh-TW" sz="6000" b="1" dirty="0" smtClean="0"/>
              <a:t>  </a:t>
            </a:r>
            <a:r>
              <a:rPr lang="en-US" altLang="zh-TW" dirty="0" smtClean="0"/>
              <a:t>- Chinese for ‘kite’</a:t>
            </a:r>
            <a:endParaRPr lang="en-GB" dirty="0" smtClean="0"/>
          </a:p>
          <a:p>
            <a:pPr marL="0" indent="0">
              <a:buNone/>
            </a:pPr>
            <a:endParaRPr lang="en-GB" dirty="0"/>
          </a:p>
        </p:txBody>
      </p:sp>
      <p:pic>
        <p:nvPicPr>
          <p:cNvPr id="4" name="Picture 3" descr="Screen Shot 2013-12-11 at 19.18.4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92280" y="4581128"/>
            <a:ext cx="1181100" cy="1206500"/>
          </a:xfrm>
          <a:prstGeom prst="rect">
            <a:avLst/>
          </a:prstGeom>
        </p:spPr>
      </p:pic>
    </p:spTree>
    <p:extLst>
      <p:ext uri="{BB962C8B-B14F-4D97-AF65-F5344CB8AC3E}">
        <p14:creationId xmlns:p14="http://schemas.microsoft.com/office/powerpoint/2010/main" xmlns="" val="1722122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784</Words>
  <Application>Microsoft Office PowerPoint</Application>
  <PresentationFormat>Ekran Gösterisi (4:3)</PresentationFormat>
  <Paragraphs>41</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Office Theme</vt:lpstr>
      <vt:lpstr>The Chinese Man and His Kite Hat</vt:lpstr>
      <vt:lpstr>The Cast</vt:lpstr>
      <vt:lpstr>Scene 1 – At Home</vt:lpstr>
      <vt:lpstr>Scene 2 –Paddy Field Entrance</vt:lpstr>
      <vt:lpstr>Scene 3 – In the Paddy Field</vt:lpstr>
      <vt:lpstr>Scene 4: The Flying Hat!</vt:lpstr>
      <vt:lpstr>Suggestions /ideas</vt:lpstr>
    </vt:vector>
  </TitlesOfParts>
  <Company>Teacher Account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Chinese Man and His Kite Hat</dc:title>
  <dc:creator>Julia Preston</dc:creator>
  <cp:lastModifiedBy>Buğra</cp:lastModifiedBy>
  <cp:revision>6</cp:revision>
  <dcterms:created xsi:type="dcterms:W3CDTF">2013-12-11T19:31:04Z</dcterms:created>
  <dcterms:modified xsi:type="dcterms:W3CDTF">2014-06-12T21:19:47Z</dcterms:modified>
</cp:coreProperties>
</file>